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</p:sldIdLst>
  <p:sldSz cy="6858000" cx="12192000"/>
  <p:notesSz cx="6858000" cy="9144000"/>
  <p:embeddedFontLst>
    <p:embeddedFont>
      <p:font typeface="Helvetica Neue"/>
      <p:regular r:id="rId52"/>
      <p:bold r:id="rId53"/>
      <p:italic r:id="rId54"/>
      <p:boldItalic r:id="rId55"/>
    </p:embeddedFont>
    <p:embeddedFont>
      <p:font typeface="Helvetica Neue Light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3E93AAC-77E3-4B74-851C-A67C8126BE43}">
  <a:tblStyle styleId="{93E93AAC-77E3-4B74-851C-A67C8126BE4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fill>
          <a:solidFill>
            <a:srgbClr val="D0DEEF"/>
          </a:solidFill>
        </a:fill>
      </a:tcStyle>
    </a:band1H>
    <a:band2H>
      <a:tcTxStyle/>
    </a:band2H>
    <a:band1V>
      <a:tcTxStyle/>
      <a:tcStyle>
        <a:fill>
          <a:solidFill>
            <a:srgbClr val="D0DEEF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HelveticaNeue-bold.fntdata"/><Relationship Id="rId52" Type="http://schemas.openxmlformats.org/officeDocument/2006/relationships/font" Target="fonts/HelveticaNeue-regular.fntdata"/><Relationship Id="rId11" Type="http://schemas.openxmlformats.org/officeDocument/2006/relationships/slide" Target="slides/slide6.xml"/><Relationship Id="rId55" Type="http://schemas.openxmlformats.org/officeDocument/2006/relationships/font" Target="fonts/HelveticaNeue-boldItalic.fntdata"/><Relationship Id="rId10" Type="http://schemas.openxmlformats.org/officeDocument/2006/relationships/slide" Target="slides/slide5.xml"/><Relationship Id="rId54" Type="http://schemas.openxmlformats.org/officeDocument/2006/relationships/font" Target="fonts/HelveticaNeue-italic.fntdata"/><Relationship Id="rId13" Type="http://schemas.openxmlformats.org/officeDocument/2006/relationships/slide" Target="slides/slide8.xml"/><Relationship Id="rId57" Type="http://schemas.openxmlformats.org/officeDocument/2006/relationships/font" Target="fonts/HelveticaNeueLight-bold.fntdata"/><Relationship Id="rId12" Type="http://schemas.openxmlformats.org/officeDocument/2006/relationships/slide" Target="slides/slide7.xml"/><Relationship Id="rId56" Type="http://schemas.openxmlformats.org/officeDocument/2006/relationships/font" Target="fonts/HelveticaNeueLight-regular.fntdata"/><Relationship Id="rId15" Type="http://schemas.openxmlformats.org/officeDocument/2006/relationships/slide" Target="slides/slide10.xml"/><Relationship Id="rId59" Type="http://schemas.openxmlformats.org/officeDocument/2006/relationships/font" Target="fonts/HelveticaNeueLight-boldItalic.fntdata"/><Relationship Id="rId14" Type="http://schemas.openxmlformats.org/officeDocument/2006/relationships/slide" Target="slides/slide9.xml"/><Relationship Id="rId58" Type="http://schemas.openxmlformats.org/officeDocument/2006/relationships/font" Target="fonts/HelveticaNeueLight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209f0cb309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1209f0cb309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ac5e1b81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1ac5e1b81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1ac5e1b81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ac5e1b81d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ac5e1b81d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11ac5e1b81d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1ac5e1b81d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1ac5e1b81d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11ac5e1b81d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130b2859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12130b2859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0c47d1d2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120c47d1d2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21707f9912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121707f9912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2157ab4363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g12157ab4363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/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2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1"/>
          <p:cNvSpPr txBox="1"/>
          <p:nvPr>
            <p:ph idx="1" type="body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1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5" name="Google Shape;85;p11"/>
          <p:cNvCxnSpPr/>
          <p:nvPr/>
        </p:nvCxnSpPr>
        <p:spPr>
          <a:xfrm>
            <a:off x="486888" y="1360914"/>
            <a:ext cx="1124593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0" name="Google Shape;30;p3"/>
          <p:cNvCxnSpPr/>
          <p:nvPr/>
        </p:nvCxnSpPr>
        <p:spPr>
          <a:xfrm>
            <a:off x="486888" y="1360914"/>
            <a:ext cx="1124593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4" name="Google Shape;44;p5"/>
          <p:cNvCxnSpPr/>
          <p:nvPr/>
        </p:nvCxnSpPr>
        <p:spPr>
          <a:xfrm>
            <a:off x="486888" y="1360914"/>
            <a:ext cx="1124593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6"/>
          <p:cNvSpPr txBox="1"/>
          <p:nvPr>
            <p:ph idx="4" type="body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4" name="Google Shape;54;p6"/>
          <p:cNvCxnSpPr/>
          <p:nvPr/>
        </p:nvCxnSpPr>
        <p:spPr>
          <a:xfrm>
            <a:off x="486888" y="1360914"/>
            <a:ext cx="1124593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0" name="Google Shape;60;p7"/>
          <p:cNvCxnSpPr/>
          <p:nvPr/>
        </p:nvCxnSpPr>
        <p:spPr>
          <a:xfrm>
            <a:off x="486888" y="1360914"/>
            <a:ext cx="1124593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9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0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  <a:defRPr b="0" i="0" sz="5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15" name="Google Shape;15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docker.com/docker-for-windows/install/" TargetMode="External"/><Relationship Id="rId4" Type="http://schemas.openxmlformats.org/officeDocument/2006/relationships/hyperlink" Target="https://labs.play-with-docker.com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colorado.edu/rc/" TargetMode="External"/><Relationship Id="rId4" Type="http://schemas.openxmlformats.org/officeDocument/2006/relationships/hyperlink" Target="https://curc.readthedocs.io/en/latest/" TargetMode="External"/><Relationship Id="rId5" Type="http://schemas.openxmlformats.org/officeDocument/2006/relationships/hyperlink" Target="mailto:rc-help@colorado.edu" TargetMode="External"/><Relationship Id="rId6" Type="http://schemas.openxmlformats.org/officeDocument/2006/relationships/hyperlink" Target="https://github.com/ResearchComputing/Containers_Spring_2022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mdtutorials.com/gmx/membrane_protein/01_pdb2gmx.html" TargetMode="External"/><Relationship Id="rId4" Type="http://schemas.openxmlformats.org/officeDocument/2006/relationships/hyperlink" Target="http://www.mdtutorials.com/gmx/membrane_protein/01_pdb2gmx.html" TargetMode="External"/><Relationship Id="rId5" Type="http://schemas.openxmlformats.org/officeDocument/2006/relationships/hyperlink" Target="http://www.mdtutorials.com/gmx/membrane_protein/Files/KALP-15_princ.pdb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docs.docker.com/engine/reference/commandline/docker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ResearchComputing/Containers_Spring_2022.git" TargetMode="External"/><Relationship Id="rId4" Type="http://schemas.openxmlformats.org/officeDocument/2006/relationships/hyperlink" Target="https://github.com/ResearchComputing/Containers_Spring_2022.git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www.docker.com/" TargetMode="External"/><Relationship Id="rId4" Type="http://schemas.openxmlformats.org/officeDocument/2006/relationships/hyperlink" Target="https://docs.docker.com/" TargetMode="External"/><Relationship Id="rId5" Type="http://schemas.openxmlformats.org/officeDocument/2006/relationships/hyperlink" Target="https://hub.docker.com/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tinyurl.com/curc-survey18" TargetMode="External"/><Relationship Id="rId4" Type="http://schemas.openxmlformats.org/officeDocument/2006/relationships/hyperlink" Target="mailto:rc-help@Colorado.edu" TargetMode="External"/><Relationship Id="rId5" Type="http://schemas.openxmlformats.org/officeDocument/2006/relationships/hyperlink" Target="https://github.com/ResearchComputing/Containers_Spring_2022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3"/>
          <p:cNvPicPr preferRelativeResize="0"/>
          <p:nvPr/>
        </p:nvPicPr>
        <p:blipFill rotWithShape="1">
          <a:blip r:embed="rId3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>
            <p:ph type="ctrTitle"/>
          </p:nvPr>
        </p:nvSpPr>
        <p:spPr>
          <a:xfrm>
            <a:off x="467094" y="4578966"/>
            <a:ext cx="10327500" cy="1591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/>
              <a:t>Enabling Reproducibility with Docker</a:t>
            </a:r>
            <a:endParaRPr sz="5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Virtualization (2)</a:t>
            </a:r>
            <a:endParaRPr/>
          </a:p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Another use of virtualization is in OS Level Virtualization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Can run many isolated guest OS instances under a host OS kernel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This virtualization is what is used by Docker and other container software.</a:t>
            </a:r>
            <a:endParaRPr/>
          </a:p>
          <a:p>
            <a:pPr indent="-2159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Virtualizing </a:t>
            </a:r>
            <a:r>
              <a:rPr i="1" lang="en-US"/>
              <a:t>software</a:t>
            </a:r>
            <a:r>
              <a:rPr lang="en-US"/>
              <a:t>, not </a:t>
            </a:r>
            <a:r>
              <a:rPr i="1" lang="en-US"/>
              <a:t>hardware</a:t>
            </a:r>
            <a:endParaRPr i="1"/>
          </a:p>
          <a:p>
            <a:pPr indent="-2159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Share a kernel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Best of both worlds!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Isolated environments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No hardware partitioning</a:t>
            </a:r>
            <a:endParaRPr/>
          </a:p>
        </p:txBody>
      </p:sp>
      <p:sp>
        <p:nvSpPr>
          <p:cNvPr id="179" name="Google Shape;179;p22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80" name="Google Shape;180;p22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Timeline&#10;&#10;Description automatically generated" id="182" name="Google Shape;18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00332" y="3020786"/>
            <a:ext cx="2827565" cy="2667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2"/>
          <p:cNvSpPr txBox="1"/>
          <p:nvPr/>
        </p:nvSpPr>
        <p:spPr>
          <a:xfrm>
            <a:off x="8021410" y="5739652"/>
            <a:ext cx="349901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Material courtesy: M. Cuma, U. Utah</a:t>
            </a:r>
            <a:endParaRPr b="0" i="1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Containerization Software</a:t>
            </a:r>
            <a:endParaRPr/>
          </a:p>
        </p:txBody>
      </p:sp>
      <p:sp>
        <p:nvSpPr>
          <p:cNvPr id="189" name="Google Shape;189;p23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</a:pPr>
            <a:r>
              <a:rPr lang="en-US">
                <a:solidFill>
                  <a:schemeClr val="accent2"/>
                </a:solidFill>
              </a:rPr>
              <a:t>Docker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55A11"/>
              </a:buClr>
              <a:buSzPts val="2000"/>
              <a:buChar char="•"/>
            </a:pPr>
            <a:r>
              <a:rPr lang="en-US">
                <a:solidFill>
                  <a:srgbClr val="C55A11"/>
                </a:solidFill>
              </a:rPr>
              <a:t>Well established – largest user base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55A11"/>
              </a:buClr>
              <a:buSzPts val="2000"/>
              <a:buChar char="•"/>
            </a:pPr>
            <a:r>
              <a:rPr lang="en-US">
                <a:solidFill>
                  <a:srgbClr val="C55A11"/>
                </a:solidFill>
              </a:rPr>
              <a:t>Has Docker Hub for container sharing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55A11"/>
              </a:buClr>
              <a:buSzPts val="2000"/>
              <a:buChar char="•"/>
            </a:pPr>
            <a:r>
              <a:rPr lang="en-US">
                <a:solidFill>
                  <a:srgbClr val="C55A11"/>
                </a:solidFill>
              </a:rPr>
              <a:t>Problematic with HPC (Fix incoming!)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Singularity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Designed for HPC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Second largest user base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Developed for scientific use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Charliecloud; Shifter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Designed for HPC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Based on Docker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Less user-friendly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90" name="Google Shape;190;p23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91" name="Google Shape;191;p23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92" name="Google Shape;192;p23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Logo, icon&#10;&#10;Description automatically generated" id="193" name="Google Shape;19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0882" y="1997424"/>
            <a:ext cx="4212954" cy="1083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94846" y="3255932"/>
            <a:ext cx="1302513" cy="1302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ilhouette, night sky&#10;&#10;Description automatically generated" id="195" name="Google Shape;195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50373" y="4414569"/>
            <a:ext cx="2081017" cy="15741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196" name="Google Shape;196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13192" y="4113634"/>
            <a:ext cx="1302513" cy="1745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Installing Docker</a:t>
            </a:r>
            <a:endParaRPr/>
          </a:p>
        </p:txBody>
      </p:sp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Docker Desktop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Comfy GUI to help keep track of containers and images!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Available on all operating systems (</a:t>
            </a:r>
            <a:r>
              <a:rPr i="1" lang="en-US"/>
              <a:t>beta on Linux</a:t>
            </a:r>
            <a:r>
              <a:rPr lang="en-US"/>
              <a:t>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Windows users can enable WSL2 support following the instructions here: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https://docs.docker.com/docker-for-windows/install/</a:t>
            </a:r>
            <a:r>
              <a:rPr lang="en-US"/>
              <a:t>	</a:t>
            </a:r>
            <a:endParaRPr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Docker hosted lab environment (Need Docker account, limited </a:t>
            </a:r>
            <a:r>
              <a:rPr lang="en-US"/>
              <a:t>availability</a:t>
            </a:r>
            <a:r>
              <a:rPr lang="en-US"/>
              <a:t>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https://labs.play-with-docker.com/</a:t>
            </a:r>
            <a:r>
              <a:rPr lang="en-US"/>
              <a:t> </a:t>
            </a:r>
            <a:endParaRPr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</a:pPr>
            <a:r>
              <a:rPr lang="en-US">
                <a:solidFill>
                  <a:schemeClr val="dk2"/>
                </a:solidFill>
              </a:rPr>
              <a:t>Docker toolbox</a:t>
            </a:r>
            <a:endParaRPr>
              <a:solidFill>
                <a:schemeClr val="dk2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</a:pPr>
            <a:r>
              <a:rPr lang="en-US">
                <a:solidFill>
                  <a:schemeClr val="dk2"/>
                </a:solidFill>
              </a:rPr>
              <a:t>Legacy solution for Windows and Mac for versions that do not meet the version requirements.</a:t>
            </a:r>
            <a:endParaRPr>
              <a:solidFill>
                <a:schemeClr val="dk2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</a:pPr>
            <a:r>
              <a:rPr lang="en-US">
                <a:solidFill>
                  <a:schemeClr val="dk2"/>
                </a:solidFill>
              </a:rPr>
              <a:t>Utilizes the Virtual Box hypervisor for virtualization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03" name="Google Shape;203;p24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204" name="Google Shape;204;p24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205" name="Google Shape;205;p24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Docker: 3 main components</a:t>
            </a:r>
            <a:endParaRPr/>
          </a:p>
        </p:txBody>
      </p:sp>
      <p:sp>
        <p:nvSpPr>
          <p:cNvPr id="211" name="Google Shape;211;p25"/>
          <p:cNvSpPr txBox="1"/>
          <p:nvPr>
            <p:ph idx="1" type="body"/>
          </p:nvPr>
        </p:nvSpPr>
        <p:spPr>
          <a:xfrm>
            <a:off x="838200" y="179627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b="1" lang="en-US"/>
              <a:t>Docker File</a:t>
            </a:r>
            <a:endParaRPr b="1"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Like </a:t>
            </a:r>
            <a:r>
              <a:rPr lang="en-US"/>
              <a:t>DNA, code that tells docker how to build an image</a:t>
            </a:r>
            <a:endParaRPr/>
          </a:p>
          <a:p>
            <a:pPr indent="0" lvl="0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b="1" lang="en-US"/>
              <a:t>Image</a:t>
            </a:r>
            <a:endParaRPr b="1"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Snapshot of your software along with all of its dependencies (down to OS level)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Immutable (mostly) and can be used to spin up multiple containers</a:t>
            </a:r>
            <a:endParaRPr/>
          </a:p>
          <a:p>
            <a:pPr indent="0" lvl="0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b="1" lang="en-US"/>
              <a:t>Container</a:t>
            </a:r>
            <a:endParaRPr b="1"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Running instances of images that are isolated and have their own sets of environments and processes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Actual software running in the real world</a:t>
            </a:r>
            <a:endParaRPr/>
          </a:p>
        </p:txBody>
      </p:sp>
      <p:sp>
        <p:nvSpPr>
          <p:cNvPr id="212" name="Google Shape;212;p25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213" name="Google Shape;213;p25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214" name="Google Shape;214;p25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Docker Nuts and Bolts</a:t>
            </a:r>
            <a:endParaRPr/>
          </a:p>
        </p:txBody>
      </p:sp>
      <p:sp>
        <p:nvSpPr>
          <p:cNvPr id="220" name="Google Shape;220;p26"/>
          <p:cNvSpPr txBox="1"/>
          <p:nvPr>
            <p:ph idx="1" type="body"/>
          </p:nvPr>
        </p:nvSpPr>
        <p:spPr>
          <a:xfrm>
            <a:off x="838200" y="1825625"/>
            <a:ext cx="60993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Docker runs on a concept of images and containers.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/>
              <a:t>Images</a:t>
            </a:r>
            <a:r>
              <a:rPr lang="en-US"/>
              <a:t>: Saved snapshots of a container environment.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Made from a Dockerfile or pulled from Docker Hub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Stored in the Docker cache on your disk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Immutable (mostly…)</a:t>
            </a:r>
            <a:endParaRPr/>
          </a:p>
          <a:p>
            <a:pPr indent="0" lvl="0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/>
              <a:t>Containers</a:t>
            </a:r>
            <a:r>
              <a:rPr lang="en-US"/>
              <a:t>: Instances of images that are generated by Docker when an image is 'run'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Instance of image running in memory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Ephemeral and state cannot be saved 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Can be run interactively  </a:t>
            </a:r>
            <a:endParaRPr/>
          </a:p>
        </p:txBody>
      </p:sp>
      <p:sp>
        <p:nvSpPr>
          <p:cNvPr id="221" name="Google Shape;221;p26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222" name="Google Shape;222;p26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223" name="Google Shape;223;p26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4" name="Google Shape;22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7641" y="2548709"/>
            <a:ext cx="4782419" cy="24978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Docker ‘Hello World’</a:t>
            </a:r>
            <a:endParaRPr/>
          </a:p>
        </p:txBody>
      </p:sp>
      <p:sp>
        <p:nvSpPr>
          <p:cNvPr id="230" name="Google Shape;230;p27"/>
          <p:cNvSpPr txBox="1"/>
          <p:nvPr>
            <p:ph idx="1" type="body"/>
          </p:nvPr>
        </p:nvSpPr>
        <p:spPr>
          <a:xfrm>
            <a:off x="838200" y="1584993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Let's start with something simple: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Docker "Hello, World!"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Relatively small image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No dependencies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Built as a general test case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Command we will run: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</a:pPr>
            <a:r>
              <a:rPr lang="en-US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hello-world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31" name="Google Shape;231;p27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232" name="Google Shape;232;p27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233" name="Google Shape;233;p27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Docker Commands</a:t>
            </a:r>
            <a:endParaRPr/>
          </a:p>
        </p:txBody>
      </p:sp>
      <p:sp>
        <p:nvSpPr>
          <p:cNvPr id="239" name="Google Shape;239;p28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Docker Commands are usually in the form of: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</a:pPr>
            <a:r>
              <a:rPr lang="en-US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</a:t>
            </a:r>
            <a:r>
              <a:rPr lang="en-US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&lt;sub-command&gt; &lt;flags&gt; &lt;target/command&gt;</a:t>
            </a:r>
            <a:endParaRPr>
              <a:solidFill>
                <a:schemeClr val="accent2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Examples: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run -it myimage</a:t>
            </a:r>
            <a:endParaRPr sz="20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container ls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	docker image prune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40" name="Google Shape;240;p28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241" name="Google Shape;241;p28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242" name="Google Shape;242;p28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Launching a Docker Container</a:t>
            </a:r>
            <a:endParaRPr/>
          </a:p>
        </p:txBody>
      </p:sp>
      <p:sp>
        <p:nvSpPr>
          <p:cNvPr id="248" name="Google Shape;248;p29"/>
          <p:cNvSpPr txBox="1"/>
          <p:nvPr>
            <p:ph idx="1" type="body"/>
          </p:nvPr>
        </p:nvSpPr>
        <p:spPr>
          <a:xfrm>
            <a:off x="565068" y="1690688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Launch docker image as a container: 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</a:pPr>
            <a:r>
              <a:rPr lang="en-US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&lt;image-name&gt;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Run a docker image interactively: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</a:pPr>
            <a:r>
              <a:rPr lang="en-US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run -it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&lt;image-name&gt;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If an image is not on the system, then Docker will search Docker</a:t>
            </a:r>
            <a:r>
              <a:rPr lang="en-US"/>
              <a:t>H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ub to see if the image exists</a:t>
            </a:r>
            <a:r>
              <a:rPr lang="en-US"/>
              <a:t>, and pull it down locally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Specify commands after your image to execute specific software in your container.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</a:pPr>
            <a:r>
              <a:rPr lang="en-US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run 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&lt;image-name&gt; &lt;program&gt;</a:t>
            </a:r>
            <a:endParaRPr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1" marL="457200" rtl="0" algn="l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</a:pPr>
            <a:r>
              <a:rPr lang="en-US"/>
              <a:t>Example</a:t>
            </a:r>
            <a:r>
              <a:rPr lang="en-US" sz="2400"/>
              <a:t>:</a:t>
            </a:r>
            <a:endParaRPr sz="2400"/>
          </a:p>
          <a:p>
            <a:pPr indent="0" lvl="1" marL="457200" rtl="0" algn="l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</a:pPr>
            <a:r>
              <a:rPr lang="en-US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run -it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ubuntu bash</a:t>
            </a:r>
            <a:endParaRPr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9" name="Google Shape;249;p29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250" name="Google Shape;250;p29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251" name="Google Shape;251;p29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Listing Containers</a:t>
            </a:r>
            <a:endParaRPr/>
          </a:p>
        </p:txBody>
      </p:sp>
      <p:sp>
        <p:nvSpPr>
          <p:cNvPr id="258" name="Google Shape;258;p30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When a container is run it is assigned a name, an ID, name of the image used to run the container, current status.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List all currently running containers</a:t>
            </a:r>
            <a:endParaRPr/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ps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List all containers</a:t>
            </a:r>
            <a:endParaRPr/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ps -a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0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Stopping/Removing a container</a:t>
            </a:r>
            <a:endParaRPr/>
          </a:p>
        </p:txBody>
      </p:sp>
      <p:sp>
        <p:nvSpPr>
          <p:cNvPr id="266" name="Google Shape;266;p31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You can stop a container using the “stop” command:</a:t>
            </a:r>
            <a:endParaRPr/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stop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 or ID&gt;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If you don’t know the docker name or id you can list containers</a:t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you don’t want a stopped container taking up space you can remove it with the remove command:</a:t>
            </a:r>
            <a:endParaRPr/>
          </a:p>
          <a:p>
            <a:pPr indent="45720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rm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 or ID&gt;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container rm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 or ID&gt;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1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>
            <p:ph type="title"/>
          </p:nvPr>
        </p:nvSpPr>
        <p:spPr>
          <a:xfrm>
            <a:off x="792523" y="415452"/>
            <a:ext cx="10515600" cy="10992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Enabling Reproducibility with Docker</a:t>
            </a:r>
            <a:endParaRPr/>
          </a:p>
        </p:txBody>
      </p:sp>
      <p:sp>
        <p:nvSpPr>
          <p:cNvPr id="103" name="Google Shape;103;p14"/>
          <p:cNvSpPr txBox="1"/>
          <p:nvPr>
            <p:ph idx="1" type="body"/>
          </p:nvPr>
        </p:nvSpPr>
        <p:spPr>
          <a:xfrm>
            <a:off x="838200" y="1825625"/>
            <a:ext cx="10515600" cy="3518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>
                <a:solidFill>
                  <a:srgbClr val="000000"/>
                </a:solidFill>
              </a:rPr>
              <a:t>Gerardo Hidalgo-Cuellar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i="1" lang="en-US"/>
              <a:t>RC Homepage: </a:t>
            </a:r>
            <a:r>
              <a:rPr i="1" lang="en-US" u="sng">
                <a:solidFill>
                  <a:schemeClr val="hlink"/>
                </a:solidFill>
                <a:hlinkClick r:id="rId3"/>
              </a:rPr>
              <a:t>https://www.colorado.edu/rc/</a:t>
            </a:r>
            <a:r>
              <a:rPr i="1" lang="en-US"/>
              <a:t> </a:t>
            </a:r>
            <a:endParaRPr i="1">
              <a:solidFill>
                <a:schemeClr val="accent3"/>
              </a:solidFill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i="1" lang="en-US"/>
              <a:t>RC Docs: </a:t>
            </a:r>
            <a:r>
              <a:rPr i="1" lang="en-US" u="sng">
                <a:solidFill>
                  <a:schemeClr val="hlink"/>
                </a:solidFill>
                <a:hlinkClick r:id="rId4"/>
              </a:rPr>
              <a:t>https://curc.readthedocs.io/en/latest/</a:t>
            </a:r>
            <a:r>
              <a:rPr i="1" lang="en-US"/>
              <a:t> </a:t>
            </a:r>
            <a:r>
              <a:rPr i="1" lang="en-US">
                <a:solidFill>
                  <a:schemeClr val="accent3"/>
                </a:solidFill>
              </a:rPr>
              <a:t> </a:t>
            </a:r>
            <a:endParaRPr i="1">
              <a:solidFill>
                <a:schemeClr val="accent3"/>
              </a:solidFill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i="1" lang="en-US" sz="2400">
                <a:latin typeface="Helvetica Neue"/>
                <a:ea typeface="Helvetica Neue"/>
                <a:cs typeface="Helvetica Neue"/>
                <a:sym typeface="Helvetica Neue"/>
              </a:rPr>
              <a:t>RC </a:t>
            </a:r>
            <a:r>
              <a:rPr i="1" lang="en-US"/>
              <a:t>Helpdesk</a:t>
            </a:r>
            <a:r>
              <a:rPr i="1" lang="en-US" sz="240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i="1"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i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Course Materials</a:t>
            </a: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https://github.com/ResearchComputing/Containers_Spring_2022</a:t>
            </a:r>
            <a:r>
              <a:rPr lang="en-US"/>
              <a:t>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t/>
            </a:r>
            <a:endParaRPr i="1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i="1"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t/>
            </a:r>
            <a:endParaRPr i="1" sz="2400"/>
          </a:p>
        </p:txBody>
      </p:sp>
      <p:cxnSp>
        <p:nvCxnSpPr>
          <p:cNvPr id="104" name="Google Shape;104;p14"/>
          <p:cNvCxnSpPr/>
          <p:nvPr/>
        </p:nvCxnSpPr>
        <p:spPr>
          <a:xfrm>
            <a:off x="486888" y="1360914"/>
            <a:ext cx="1124593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5" name="Google Shape;105;p14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06" name="Google Shape;106;p14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07" name="Google Shape;107;p14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</a:t>
            </a:r>
            <a:endParaRPr/>
          </a:p>
        </p:txBody>
      </p:sp>
      <p:sp>
        <p:nvSpPr>
          <p:cNvPr id="274" name="Google Shape;274;p32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To see a list of images (templates) for our container:</a:t>
            </a:r>
            <a:endParaRPr/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images</a:t>
            </a:r>
            <a:endParaRPr sz="20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image ls</a:t>
            </a:r>
            <a:endParaRPr sz="200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To remove an image:</a:t>
            </a:r>
            <a:endParaRPr/>
          </a:p>
          <a:p>
            <a:pPr indent="45720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rmi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image rm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To download an image but </a:t>
            </a:r>
            <a:r>
              <a:rPr i="1" lang="en-US"/>
              <a:t>not</a:t>
            </a:r>
            <a:r>
              <a:rPr lang="en-US"/>
              <a:t> run an image:</a:t>
            </a:r>
            <a:endParaRPr/>
          </a:p>
          <a:p>
            <a:pPr indent="45720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docker pull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/>
          </a:p>
        </p:txBody>
      </p:sp>
      <p:sp>
        <p:nvSpPr>
          <p:cNvPr id="275" name="Google Shape;275;p32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Exploring a Docker Container</a:t>
            </a:r>
            <a:endParaRPr/>
          </a:p>
        </p:txBody>
      </p:sp>
      <p:sp>
        <p:nvSpPr>
          <p:cNvPr id="281" name="Google Shape;281;p33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lang="en-US"/>
              <a:t>Docker containers are running tiny operating systems!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lang="en-US"/>
              <a:t>We can explore the operating system by invoking a shell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-it ubuntu bash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lang="en-US"/>
              <a:t>This command launches the ubuntu Docker container with the command ‘bash’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905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/>
              <a:t>We can also run a command on an already running container with the “docker exec” command:</a:t>
            </a:r>
            <a:endParaRPr/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-d ubuntu sleep 100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exec &lt;container-id&gt; cat /etc/*release*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2" name="Google Shape;282;p33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283" name="Google Shape;283;p33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284" name="Google Shape;284;p33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543232" y="49699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Demo 1: Running a Container</a:t>
            </a:r>
            <a:endParaRPr/>
          </a:p>
        </p:txBody>
      </p:sp>
      <p:sp>
        <p:nvSpPr>
          <p:cNvPr id="290" name="Google Shape;290;p34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291" name="Google Shape;291;p34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292" name="Google Shape;292;p34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Demo 1: GROMACS</a:t>
            </a:r>
            <a:endParaRPr/>
          </a:p>
        </p:txBody>
      </p:sp>
      <p:sp>
        <p:nvSpPr>
          <p:cNvPr id="298" name="Google Shape;298;p35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GROMACS is a molecular dynamics application that can often be a complex and challenging installation for the average user. Linux and Mac only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Dense Documentation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Software requires compilation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Luckily, this can be trivialized with Docker!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Run the command: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gromacs/gromacs gmx help commands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-it gromacs/gromacs</a:t>
            </a:r>
            <a:endParaRPr/>
          </a:p>
        </p:txBody>
      </p:sp>
      <p:sp>
        <p:nvSpPr>
          <p:cNvPr id="299" name="Google Shape;299;p35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00" name="Google Shape;300;p35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01" name="Google Shape;301;p35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Demo 1: GROMACS</a:t>
            </a:r>
            <a:endParaRPr/>
          </a:p>
        </p:txBody>
      </p:sp>
      <p:sp>
        <p:nvSpPr>
          <p:cNvPr id="307" name="Google Shape;307;p36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An example using </a:t>
            </a:r>
            <a:r>
              <a:rPr i="1" lang="en-US"/>
              <a:t>pdb2gmx</a:t>
            </a:r>
            <a:r>
              <a:rPr lang="en-US"/>
              <a:t> from the tutorial</a:t>
            </a:r>
            <a:r>
              <a:rPr lang="en-US">
                <a:uFill>
                  <a:noFill/>
                </a:uFill>
                <a:hlinkClick r:id="rId3"/>
              </a:rPr>
              <a:t>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KALP15 in DPPC</a:t>
            </a:r>
            <a:r>
              <a:rPr lang="en-US"/>
              <a:t>: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t/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2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mkdir $HOME/data ; cd $HOME/data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2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2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wget </a:t>
            </a:r>
            <a:r>
              <a:rPr lang="en-US" sz="18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http://www.mdtutorials.com/gmx/membrane_protein/Files/KALP-15_princ.pdb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2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docker run -v $HOME/data:/data -w /data -it gromacs/gromacs gmx pdb2gmx -f KALP-15_princ.pdb -o KALP-15_processed.gro -ignh -ter -water spc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28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When prompted, choose the GROMOS96 53A6 parameter set (13) and  choose "None" for the termini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t/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8" name="Google Shape;308;p36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09" name="Google Shape;309;p36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10" name="Google Shape;310;p36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Docker Image/Container Commands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6" name="Google Shape;316;p37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17" name="Google Shape;317;p37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18" name="Google Shape;318;p37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319" name="Google Shape;319;p37"/>
          <p:cNvGraphicFramePr/>
          <p:nvPr/>
        </p:nvGraphicFramePr>
        <p:xfrm>
          <a:off x="1012030" y="351520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{93E93AAC-77E3-4B74-851C-A67C8126BE43}</a:tableStyleId>
              </a:tblPr>
              <a:tblGrid>
                <a:gridCol w="4184825"/>
                <a:gridCol w="5785550"/>
              </a:tblGrid>
              <a:tr h="395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Image Commands​</a:t>
                      </a:r>
                      <a:endParaRPr b="1" sz="18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cap="none" strike="noStrike"/>
                        <a:t>​</a:t>
                      </a:r>
                      <a:endParaRPr b="1" sz="800" u="none" cap="none" strike="noStrike">
                        <a:solidFill>
                          <a:srgbClr val="2F2B2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/>
                </a:tc>
              </a:tr>
              <a:tr h="3470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image ls 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List docker images stored in cache:​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97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image rm </a:t>
                      </a:r>
                      <a:r>
                        <a:rPr lang="en-US" sz="1600" u="none" cap="none" strike="noStrike">
                          <a:solidFill>
                            <a:schemeClr val="accent2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&lt;image&gt;​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 rmi </a:t>
                      </a:r>
                      <a:r>
                        <a:rPr lang="en-US" sz="1600" u="none" cap="none" strike="noStrike">
                          <a:solidFill>
                            <a:schemeClr val="accent2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&lt;image&gt; 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Remove (an) image(s):​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373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image prune​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Remove unused images​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320" name="Google Shape;320;p37"/>
          <p:cNvGraphicFramePr/>
          <p:nvPr/>
        </p:nvGraphicFramePr>
        <p:xfrm>
          <a:off x="994171" y="168473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{93E93AAC-77E3-4B74-851C-A67C8126BE43}</a:tableStyleId>
              </a:tblPr>
              <a:tblGrid>
                <a:gridCol w="4181750"/>
                <a:gridCol w="5796100"/>
              </a:tblGrid>
              <a:tr h="3309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Container Commands​</a:t>
                      </a:r>
                      <a:endParaRPr b="1" sz="18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cap="none" strike="noStrike"/>
                        <a:t>​</a:t>
                      </a:r>
                      <a:endParaRPr b="0" sz="800" u="none" cap="none" strike="noStrike">
                        <a:solidFill>
                          <a:srgbClr val="2F2B2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/>
                </a:tc>
              </a:tr>
              <a:tr h="339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container ls 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List docker containers currently running:​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46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container rm </a:t>
                      </a:r>
                      <a:r>
                        <a:rPr lang="en-US" sz="1600" u="none" cap="none" strike="noStrike">
                          <a:solidFill>
                            <a:schemeClr val="accent2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&lt;container&gt;​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 rm </a:t>
                      </a:r>
                      <a:r>
                        <a:rPr lang="en-US" sz="1600" u="none" cap="none" strike="noStrike">
                          <a:solidFill>
                            <a:schemeClr val="accent2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&lt;container&gt; </a:t>
                      </a: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Remove (an) container(s):​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37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container prune​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Remove all stopped containers​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Docker Image/Container Commands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6" name="Google Shape;326;p38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27" name="Google Shape;327;p38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28" name="Google Shape;328;p38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329" name="Google Shape;329;p38"/>
          <p:cNvGraphicFramePr/>
          <p:nvPr/>
        </p:nvGraphicFramePr>
        <p:xfrm>
          <a:off x="986852" y="167390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{93E93AAC-77E3-4B74-851C-A67C8126BE43}</a:tableStyleId>
              </a:tblPr>
              <a:tblGrid>
                <a:gridCol w="4116050"/>
                <a:gridCol w="5870925"/>
              </a:tblGrid>
              <a:tr h="3685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Commands​</a:t>
                      </a:r>
                      <a:endParaRPr b="1" sz="1800" u="none" cap="none" strike="noStrike">
                        <a:solidFill>
                          <a:srgbClr val="FFFFFF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cap="none" strike="noStrike"/>
                        <a:t>​</a:t>
                      </a:r>
                      <a:endParaRPr b="1" sz="800" u="none" cap="none" strike="noStrike">
                        <a:solidFill>
                          <a:srgbClr val="2F2B2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/>
                </a:tc>
              </a:tr>
              <a:tr h="326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info​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Shows Docker system-wide information​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310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inspect </a:t>
                      </a:r>
                      <a:r>
                        <a:rPr lang="en-US" sz="1600" u="none" cap="none" strike="noStrike">
                          <a:solidFill>
                            <a:schemeClr val="accent2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&lt;docker-object&gt;​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Shows low-level information about an object​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21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config </a:t>
                      </a:r>
                      <a:r>
                        <a:rPr lang="en-US" sz="1600" u="none" cap="none" strike="noStrike">
                          <a:solidFill>
                            <a:schemeClr val="accent2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&lt;sub-command&gt;​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Manage docker configurations​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15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stats </a:t>
                      </a:r>
                      <a:r>
                        <a:rPr lang="en-US" sz="1600" u="none" cap="none" strike="noStrike">
                          <a:solidFill>
                            <a:schemeClr val="accent2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&lt;container&gt;​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Shows container resource usage​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15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top </a:t>
                      </a:r>
                      <a:r>
                        <a:rPr lang="en-US" sz="1600" u="none" cap="none" strike="noStrike">
                          <a:solidFill>
                            <a:schemeClr val="accent2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&lt;container&gt;​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Shows running processes of a container​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26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solidFill>
                            <a:schemeClr val="accent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docker version​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Shows docker version information​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330" name="Google Shape;330;p38"/>
          <p:cNvSpPr txBox="1"/>
          <p:nvPr/>
        </p:nvSpPr>
        <p:spPr>
          <a:xfrm>
            <a:off x="1002198" y="4170492"/>
            <a:ext cx="7413996" cy="288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1600">
            <a:spAutoFit/>
          </a:bodyPr>
          <a:lstStyle/>
          <a:p>
            <a:pPr indent="-171450" lvl="0" marL="177800" marR="0" rtl="0" algn="l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details and commands can be found </a:t>
            </a:r>
            <a:r>
              <a:rPr b="0" i="1" lang="en-US" sz="1600" u="sng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on the docker documentation page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DockerHub</a:t>
            </a:r>
            <a:endParaRPr/>
          </a:p>
        </p:txBody>
      </p:sp>
      <p:sp>
        <p:nvSpPr>
          <p:cNvPr id="336" name="Google Shape;336;p39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The place where containers live! I.e. Image Registry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Dockerhub is a Docker hosted library of public and private Docker images, with an account: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Free and unlimited public images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1 free private repository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Great for hosting images for fellow researchers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“Git-like” commands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337" name="Google Shape;337;p39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38" name="Google Shape;338;p39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39" name="Google Shape;339;p39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Building a Docker Container</a:t>
            </a:r>
            <a:endParaRPr/>
          </a:p>
        </p:txBody>
      </p:sp>
      <p:sp>
        <p:nvSpPr>
          <p:cNvPr id="345" name="Google Shape;345;p40"/>
          <p:cNvSpPr txBox="1"/>
          <p:nvPr>
            <p:ph idx="1" type="body"/>
          </p:nvPr>
        </p:nvSpPr>
        <p:spPr>
          <a:xfrm>
            <a:off x="838200" y="1690689"/>
            <a:ext cx="10515600" cy="42980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To build a docker container, we need a set of instructions Docker can use to set up the environment. 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Dockerfile (</a:t>
            </a:r>
            <a:r>
              <a:rPr lang="en-US"/>
              <a:t>&lt;- 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must </a:t>
            </a:r>
            <a:r>
              <a:rPr lang="en-US"/>
              <a:t>have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 this name, no extensions)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Once we set up our Dockerfile we can use the command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build –t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&lt;image-name&gt;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Then we can run the image with our docker run command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&lt;image-name&gt;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346" name="Google Shape;346;p40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47" name="Google Shape;347;p40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48" name="Google Shape;348;p40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What's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 in a Dockerfile</a:t>
            </a:r>
            <a:endParaRPr/>
          </a:p>
        </p:txBody>
      </p:sp>
      <p:sp>
        <p:nvSpPr>
          <p:cNvPr id="354" name="Google Shape;354;p41"/>
          <p:cNvSpPr txBox="1"/>
          <p:nvPr>
            <p:ph idx="1" type="body"/>
          </p:nvPr>
        </p:nvSpPr>
        <p:spPr>
          <a:xfrm>
            <a:off x="838200" y="1690689"/>
            <a:ext cx="10831551" cy="42980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Dockerfile is simply a text file that contains instructions to build and setup a default Image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Commands to build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Setting commands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Requires a source Image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>
                <a:solidFill>
                  <a:srgbClr val="000000"/>
                </a:solidFill>
              </a:rPr>
              <a:t>a “template” image</a:t>
            </a:r>
            <a:endParaRPr sz="2000">
              <a:solidFill>
                <a:srgbClr val="000000"/>
              </a:solidFill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355" name="Google Shape;355;p41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56" name="Google Shape;356;p41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57" name="Google Shape;357;p41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raphical user interface, text&#10;&#10;Description automatically generated" id="358" name="Google Shape;35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5237" y="2776018"/>
            <a:ext cx="6582831" cy="2120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Part 1: Container fundamentals and Docker (</a:t>
            </a:r>
            <a:r>
              <a:rPr lang="en-US"/>
              <a:t>4/7/2022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Reproducibility and the Case for Containers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Containers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Docker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Images and Containers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File Access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Building Docker Images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DockerHub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Part 2: Containers for HPC w/ Singularity (</a:t>
            </a:r>
            <a:r>
              <a:rPr lang="en-US"/>
              <a:t>4/14/2022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/>
          </a:p>
        </p:txBody>
      </p:sp>
      <p:sp>
        <p:nvSpPr>
          <p:cNvPr id="114" name="Google Shape;114;p15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15" name="Google Shape;115;p15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16" name="Google Shape;116;p15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What's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 in a Dockerfile</a:t>
            </a:r>
            <a:endParaRPr/>
          </a:p>
        </p:txBody>
      </p:sp>
      <p:sp>
        <p:nvSpPr>
          <p:cNvPr id="364" name="Google Shape;364;p42"/>
          <p:cNvSpPr txBox="1"/>
          <p:nvPr>
            <p:ph idx="1" type="body"/>
          </p:nvPr>
        </p:nvSpPr>
        <p:spPr>
          <a:xfrm>
            <a:off x="838200" y="1690689"/>
            <a:ext cx="10831500" cy="42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b="1" lang="en-US">
                <a:solidFill>
                  <a:srgbClr val="000000"/>
                </a:solidFill>
              </a:rPr>
              <a:t>FROM</a:t>
            </a:r>
            <a:endParaRPr b="1">
              <a:solidFill>
                <a:srgbClr val="000000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>
                <a:solidFill>
                  <a:srgbClr val="000000"/>
                </a:solidFill>
              </a:rPr>
              <a:t>start </a:t>
            </a:r>
            <a:r>
              <a:rPr b="1" lang="en-US">
                <a:solidFill>
                  <a:srgbClr val="000000"/>
                </a:solidFill>
              </a:rPr>
              <a:t>FROM</a:t>
            </a:r>
            <a:r>
              <a:rPr lang="en-US">
                <a:solidFill>
                  <a:srgbClr val="000000"/>
                </a:solidFill>
              </a:rPr>
              <a:t> a “template” image</a:t>
            </a:r>
            <a:endParaRPr>
              <a:solidFill>
                <a:srgbClr val="000000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>
                <a:solidFill>
                  <a:srgbClr val="000000"/>
                </a:solidFill>
              </a:rPr>
              <a:t>base image gets pulled </a:t>
            </a:r>
            <a:r>
              <a:rPr lang="en-US" sz="2000">
                <a:solidFill>
                  <a:srgbClr val="000000"/>
                </a:solidFill>
              </a:rPr>
              <a:t>down from cloud</a:t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b="1" lang="en-US">
                <a:solidFill>
                  <a:srgbClr val="000000"/>
                </a:solidFill>
              </a:rPr>
              <a:t>RUN</a:t>
            </a:r>
            <a:endParaRPr b="1">
              <a:solidFill>
                <a:srgbClr val="000000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>
                <a:solidFill>
                  <a:srgbClr val="000000"/>
                </a:solidFill>
              </a:rPr>
              <a:t>to </a:t>
            </a:r>
            <a:r>
              <a:rPr b="1" lang="en-US">
                <a:solidFill>
                  <a:srgbClr val="000000"/>
                </a:solidFill>
              </a:rPr>
              <a:t>RUN</a:t>
            </a:r>
            <a:r>
              <a:rPr lang="en-US">
                <a:solidFill>
                  <a:srgbClr val="000000"/>
                </a:solidFill>
              </a:rPr>
              <a:t> terminal commands</a:t>
            </a:r>
            <a:endParaRPr>
              <a:solidFill>
                <a:srgbClr val="000000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>
                <a:solidFill>
                  <a:srgbClr val="000000"/>
                </a:solidFill>
              </a:rPr>
              <a:t>install dependencies</a:t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b="1" lang="en-US">
                <a:solidFill>
                  <a:srgbClr val="000000"/>
                </a:solidFill>
              </a:rPr>
              <a:t>WORKDIR</a:t>
            </a:r>
            <a:r>
              <a:rPr lang="en-US">
                <a:solidFill>
                  <a:srgbClr val="000000"/>
                </a:solidFill>
              </a:rPr>
              <a:t>, </a:t>
            </a:r>
            <a:r>
              <a:rPr b="1" lang="en-US">
                <a:solidFill>
                  <a:srgbClr val="000000"/>
                </a:solidFill>
              </a:rPr>
              <a:t>ENV</a:t>
            </a:r>
            <a:r>
              <a:rPr lang="en-US">
                <a:solidFill>
                  <a:srgbClr val="000000"/>
                </a:solidFill>
              </a:rPr>
              <a:t>, etc…</a:t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b="1" lang="en-US">
                <a:solidFill>
                  <a:srgbClr val="000000"/>
                </a:solidFill>
              </a:rPr>
              <a:t>CMD</a:t>
            </a:r>
            <a:endParaRPr b="1">
              <a:solidFill>
                <a:srgbClr val="000000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>
                <a:solidFill>
                  <a:srgbClr val="000000"/>
                </a:solidFill>
              </a:rPr>
              <a:t>execute a default </a:t>
            </a:r>
            <a:r>
              <a:rPr b="1" lang="en-US">
                <a:solidFill>
                  <a:srgbClr val="000000"/>
                </a:solidFill>
              </a:rPr>
              <a:t>CMD</a:t>
            </a:r>
            <a:endParaRPr b="1">
              <a:solidFill>
                <a:srgbClr val="000000"/>
              </a:solidFill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365" name="Google Shape;365;p42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66" name="Google Shape;366;p42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67" name="Google Shape;367;p42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raphical user interface, text&#10;&#10;Description automatically generated" id="368" name="Google Shape;36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5237" y="2776018"/>
            <a:ext cx="6582832" cy="2120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3"/>
          <p:cNvSpPr txBox="1"/>
          <p:nvPr>
            <p:ph type="title"/>
          </p:nvPr>
        </p:nvSpPr>
        <p:spPr>
          <a:xfrm>
            <a:off x="578629" y="49699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Demo 2: Building a Docker Image</a:t>
            </a:r>
            <a:endParaRPr/>
          </a:p>
        </p:txBody>
      </p:sp>
      <p:sp>
        <p:nvSpPr>
          <p:cNvPr id="374" name="Google Shape;374;p43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75" name="Google Shape;375;p43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76" name="Google Shape;376;p43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Demo 2: Ubuntu w/ GCC</a:t>
            </a:r>
            <a:endParaRPr/>
          </a:p>
        </p:txBody>
      </p:sp>
      <p:sp>
        <p:nvSpPr>
          <p:cNvPr id="382" name="Google Shape;382;p44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For this first example we will </a:t>
            </a:r>
            <a:r>
              <a:rPr lang="en-US"/>
              <a:t>build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 a custom Ubuntu image that will provide a location to run the GNU Compiler Collection.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Dockerfile provided: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Need to build: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1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Navigate to the directory: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$CONTAINER_ROOT/dockerdemo/ubuntu-gcc</a:t>
            </a:r>
            <a:endParaRPr/>
          </a:p>
          <a:p>
            <a:pPr indent="-457200" lvl="1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Build the image with:</a:t>
            </a:r>
            <a:endParaRPr/>
          </a:p>
          <a:p>
            <a:pPr indent="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build -t test-gcc .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Run image as container</a:t>
            </a:r>
            <a:r>
              <a:rPr lang="en-US"/>
              <a:t>:</a:t>
            </a:r>
            <a:endParaRPr/>
          </a:p>
          <a:p>
            <a:pPr indent="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-it test-gcc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3" name="Google Shape;383;p44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84" name="Google Shape;384;p44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85" name="Google Shape;385;p44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Demo 2: Ubuntu w/ GCC</a:t>
            </a:r>
            <a:endParaRPr/>
          </a:p>
        </p:txBody>
      </p:sp>
      <p:sp>
        <p:nvSpPr>
          <p:cNvPr id="391" name="Google Shape;391;p45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lang="en-US"/>
              <a:t>What happens if we create a file in the container?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/>
              <a:t>Does it persist if we exit?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No! Containers are ephemeral and run in host memory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667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How can we persist data?</a:t>
            </a:r>
            <a:endParaRPr/>
          </a:p>
        </p:txBody>
      </p:sp>
      <p:sp>
        <p:nvSpPr>
          <p:cNvPr id="392" name="Google Shape;392;p45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393" name="Google Shape;393;p45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394" name="Google Shape;394;p45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Mounting and File Access (1)</a:t>
            </a:r>
            <a:endParaRPr/>
          </a:p>
        </p:txBody>
      </p:sp>
      <p:sp>
        <p:nvSpPr>
          <p:cNvPr id="400" name="Google Shape;400;p46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So now that we have a working container, how can we access the test files we downloaded?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Mounting directories: </a:t>
            </a:r>
            <a:r>
              <a:rPr b="1" lang="en-US"/>
              <a:t>Bind Mount</a:t>
            </a:r>
            <a:endParaRPr b="1"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Allows the docker container to access files on the host OS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Choose host's </a:t>
            </a:r>
            <a:r>
              <a:rPr i="1" lang="en-US">
                <a:latin typeface="Helvetica Neue"/>
                <a:ea typeface="Helvetica Neue"/>
                <a:cs typeface="Helvetica Neue"/>
                <a:sym typeface="Helvetica Neue"/>
              </a:rPr>
              <a:t>source directory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, files in the directory will be moved to the container's </a:t>
            </a:r>
            <a:r>
              <a:rPr i="1" lang="en-US">
                <a:latin typeface="Helvetica Neue"/>
                <a:ea typeface="Helvetica Neue"/>
                <a:cs typeface="Helvetica Neue"/>
                <a:sym typeface="Helvetica Neue"/>
              </a:rPr>
              <a:t>target directory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 u="sng">
                <a:latin typeface="Helvetica Neue"/>
                <a:ea typeface="Helvetica Neue"/>
                <a:cs typeface="Helvetica Neue"/>
                <a:sym typeface="Helvetica Neue"/>
              </a:rPr>
              <a:t>Source Directory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: Directory on the host system. Never within a container.</a:t>
            </a:r>
            <a:endParaRPr/>
          </a:p>
          <a:p>
            <a:pPr indent="-228600" lvl="3" marL="1600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 u="sng">
                <a:latin typeface="Helvetica Neue"/>
                <a:ea typeface="Helvetica Neue"/>
                <a:cs typeface="Helvetica Neue"/>
                <a:sym typeface="Helvetica Neue"/>
              </a:rPr>
              <a:t>Target Directory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: Directory in the Docker Container. Never on the host system.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A flag set within the docker run command: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-v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&lt;source-dir&gt;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&lt;target-dir&gt; &lt;image&gt;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01" name="Google Shape;401;p46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02" name="Google Shape;402;p46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03" name="Google Shape;403;p46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Mounting and File Access (2)</a:t>
            </a:r>
            <a:endParaRPr/>
          </a:p>
        </p:txBody>
      </p:sp>
      <p:sp>
        <p:nvSpPr>
          <p:cNvPr id="409" name="Google Shape;409;p47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Mounting directories: Volume Mount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Same concept, but volumes are stored within docker cache.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Create Docker volumes in your terminal and link your volume directory 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Similarly linked through the docker run command.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 -v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&lt;volume-name&gt;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&lt;target-dir&gt; &lt;image&gt;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10" name="Google Shape;410;p47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11" name="Google Shape;411;p47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12" name="Google Shape;412;p47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Demo 2 (Cont.): Mounting</a:t>
            </a:r>
            <a:endParaRPr/>
          </a:p>
        </p:txBody>
      </p:sp>
      <p:sp>
        <p:nvSpPr>
          <p:cNvPr id="418" name="Google Shape;418;p48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Returning to our demo, can we give our container access to our test files?</a:t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Let's use a bind mount!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In the </a:t>
            </a:r>
            <a:r>
              <a:rPr lang="en-US"/>
              <a:t>directory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 where our Dockerfile lives, use this command (all on one line):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-it -v $(pwd)/source:/target test-gcc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Command: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gcc hello.c -o hello.exe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./hello.exe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9" name="Google Shape;419;p48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20" name="Google Shape;420;p48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21" name="Google Shape;421;p48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Modifying a Docker Image</a:t>
            </a:r>
            <a:endParaRPr/>
          </a:p>
        </p:txBody>
      </p:sp>
      <p:sp>
        <p:nvSpPr>
          <p:cNvPr id="427" name="Google Shape;427;p49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Suppose you have an existing docker image and want to make changes…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Rebuild Dockerfile!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Usually a bit cumbersome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No Dockerfile?</a:t>
            </a:r>
            <a:r>
              <a:rPr lang="en-US"/>
              <a:t> </a:t>
            </a:r>
            <a:r>
              <a:rPr lang="en-US"/>
              <a:t>Use docker commit!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First you can run an image interactively and install what you need: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-it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&lt;image-name&gt;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bash </a:t>
            </a:r>
            <a:r>
              <a:rPr lang="en-US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# or any shell…</a:t>
            </a:r>
            <a:endParaRPr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apt-get update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apt-get install vim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Exit, t</a:t>
            </a:r>
            <a:r>
              <a:rPr lang="en-US"/>
              <a:t>hen commit it to a new image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commit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&lt;container-id&gt; &lt;new-image-name&gt;</a:t>
            </a:r>
            <a:endParaRPr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8" name="Google Shape;428;p49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29" name="Google Shape;429;p49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30" name="Google Shape;430;p49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Dockerhub Commands</a:t>
            </a:r>
            <a:endParaRPr/>
          </a:p>
        </p:txBody>
      </p:sp>
      <p:sp>
        <p:nvSpPr>
          <p:cNvPr id="436" name="Google Shape;436;p50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Download and upload docker images with ease.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&lt;image&gt;</a:t>
            </a:r>
            <a:endParaRPr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pull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&lt;image&gt;</a:t>
            </a:r>
            <a:endParaRPr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Uploading a little more complicated...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Sign in with: 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login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List docker images with: 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image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l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Tag your image: 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tag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&lt;image-id&gt; &lt;your-username&gt;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&lt;image-name&gt;:&lt;tag&gt;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Push!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docker push 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&lt;your-username&gt;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&lt;image-name&gt;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37" name="Google Shape;437;p50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38" name="Google Shape;438;p50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39" name="Google Shape;439;p50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1"/>
          <p:cNvSpPr txBox="1"/>
          <p:nvPr>
            <p:ph type="title"/>
          </p:nvPr>
        </p:nvSpPr>
        <p:spPr>
          <a:xfrm>
            <a:off x="578629" y="49699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Demo 3: NCL container</a:t>
            </a:r>
            <a:endParaRPr/>
          </a:p>
        </p:txBody>
      </p:sp>
      <p:sp>
        <p:nvSpPr>
          <p:cNvPr id="445" name="Google Shape;445;p51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46" name="Google Shape;446;p51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47" name="Google Shape;447;p51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Tutorial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 Files:</a:t>
            </a:r>
            <a:endParaRPr/>
          </a:p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his tutorial will have interactive components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If you would like to participate in the demos provided for this tutorial then first clone the test files from </a:t>
            </a:r>
            <a:r>
              <a:rPr lang="en-US"/>
              <a:t>GitHub to your desired location:</a:t>
            </a:r>
            <a:endParaRPr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57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Navigate to a desired directory</a:t>
            </a:r>
            <a:endParaRPr/>
          </a:p>
          <a:p>
            <a:pPr indent="-457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Clone the repository:</a:t>
            </a:r>
            <a:endParaRPr/>
          </a:p>
          <a:p>
            <a:pPr indent="0" lvl="2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clone </a:t>
            </a:r>
            <a:r>
              <a:rPr lang="en-US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https://github.com/ResearchComputing/Containers_Spring_2022.git</a:t>
            </a:r>
            <a:r>
              <a:rPr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57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n-US">
                <a:solidFill>
                  <a:srgbClr val="000000"/>
                </a:solidFill>
              </a:rPr>
              <a:t>Navigate</a:t>
            </a:r>
            <a:r>
              <a:rPr lang="en-US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into the directory and store the path into a variable</a:t>
            </a:r>
            <a:r>
              <a:rPr lang="en-US"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indent="0" lvl="2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</a:t>
            </a:r>
            <a:r>
              <a:rPr lang="en-US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Containers_Spring_2022</a:t>
            </a:r>
            <a:r>
              <a:rPr lang="en-US">
                <a:solidFill>
                  <a:schemeClr val="accent5"/>
                </a:solidFill>
              </a:rPr>
              <a:t> </a:t>
            </a:r>
            <a:endParaRPr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2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export CONTAINER_ROOT=$(pwd)</a:t>
            </a:r>
            <a:endParaRPr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2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Demo 3: NCL Container</a:t>
            </a:r>
            <a:endParaRPr/>
          </a:p>
        </p:txBody>
      </p:sp>
      <p:sp>
        <p:nvSpPr>
          <p:cNvPr id="453" name="Google Shape;453;p52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For this next example we will be building a Docker image that will run the NCAR Command Language (NCL)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Dockerfile provided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Same process:</a:t>
            </a:r>
            <a:endParaRPr/>
          </a:p>
          <a:p>
            <a:pPr indent="-457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Navigate to the Dockerfile found at: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CONTAINER_ROOT/dockerdemo/ncl</a:t>
            </a:r>
            <a:endParaRPr/>
          </a:p>
          <a:p>
            <a:pPr indent="-457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n-US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Build the Dockerfile and name the image: "ncl-demo"</a:t>
            </a:r>
            <a:endParaRPr/>
          </a:p>
          <a:p>
            <a:pPr indent="-457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n-US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"ncl-demo"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we test a sample script?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	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docker run -v $(pwd)/source:/target ncl-demo ncl test.ncl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54" name="Google Shape;454;p52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55" name="Google Shape;455;p52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56" name="Google Shape;456;p52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462" name="Google Shape;462;p53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External Utility that can create and install docker images.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Builds docker images based on a docker-compose.yml file.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YAML: YAML Ain't Markup Language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Data serialization language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Describes containers you wish to build with what features.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Not a docker command but comes bundled with Docker Desktop!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63" name="Google Shape;463;p53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64" name="Google Shape;464;p53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65" name="Google Shape;465;p53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Docker Compose Commands</a:t>
            </a:r>
            <a:endParaRPr/>
          </a:p>
        </p:txBody>
      </p:sp>
      <p:sp>
        <p:nvSpPr>
          <p:cNvPr id="471" name="Google Shape;471;p54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92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Build all containers in YAML file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1" marL="4635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0070C0"/>
              </a:buClr>
              <a:buSzPts val="2000"/>
              <a:buNone/>
            </a:pP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docker-compose build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3492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Build and run all containers in YAML file: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1" marL="4635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0070C0"/>
              </a:buClr>
              <a:buSzPts val="2000"/>
              <a:buNone/>
            </a:pP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docker-compose up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3492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List all containers in YAML file: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1" marL="4635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0070C0"/>
              </a:buClr>
              <a:buSzPts val="2000"/>
              <a:buNone/>
            </a:pP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docker-compose images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3492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Run a one-off command from a container:</a:t>
            </a:r>
            <a:endParaRPr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1" marL="4635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0070C0"/>
              </a:buClr>
              <a:buSzPts val="2000"/>
              <a:buNone/>
            </a:pP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docker-compose run</a:t>
            </a:r>
            <a:r>
              <a:rPr lang="en-US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-US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&lt;container-name&gt; &lt;command&gt;</a:t>
            </a:r>
            <a:endParaRPr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8600" lvl="1" marL="4635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0070C0"/>
              </a:buClr>
              <a:buSzPts val="2000"/>
              <a:buNone/>
            </a:pPr>
            <a:r>
              <a:t/>
            </a:r>
            <a:endParaRPr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3492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Example (after build)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8600" lvl="1" marL="463550" rtl="0" algn="l">
              <a:lnSpc>
                <a:spcPct val="100000"/>
              </a:lnSpc>
              <a:spcBef>
                <a:spcPts val="328"/>
              </a:spcBef>
              <a:spcAft>
                <a:spcPts val="0"/>
              </a:spcAft>
              <a:buClr>
                <a:srgbClr val="0070C0"/>
              </a:buClr>
              <a:buSzPts val="2000"/>
              <a:buNone/>
            </a:pP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docker-compose up</a:t>
            </a:r>
            <a:endParaRPr>
              <a:solidFill>
                <a:srgbClr val="0070C0"/>
              </a:solidFill>
            </a:endParaRPr>
          </a:p>
        </p:txBody>
      </p:sp>
      <p:sp>
        <p:nvSpPr>
          <p:cNvPr id="472" name="Google Shape;472;p54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73" name="Google Shape;473;p54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74" name="Google Shape;474;p54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5"/>
          <p:cNvSpPr txBox="1"/>
          <p:nvPr>
            <p:ph type="title"/>
          </p:nvPr>
        </p:nvSpPr>
        <p:spPr>
          <a:xfrm>
            <a:off x="578629" y="496992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Demo </a:t>
            </a:r>
            <a:r>
              <a:rPr lang="en-US"/>
              <a:t>4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: </a:t>
            </a:r>
            <a:r>
              <a:rPr lang="en-US"/>
              <a:t>Docker Compose (python)</a:t>
            </a:r>
            <a:endParaRPr/>
          </a:p>
        </p:txBody>
      </p:sp>
      <p:sp>
        <p:nvSpPr>
          <p:cNvPr id="480" name="Google Shape;480;p55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81" name="Google Shape;481;p55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82" name="Google Shape;482;p55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Questions?</a:t>
            </a:r>
            <a:endParaRPr/>
          </a:p>
        </p:txBody>
      </p:sp>
      <p:sp>
        <p:nvSpPr>
          <p:cNvPr id="488" name="Google Shape;488;p56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76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89" name="Google Shape;489;p56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90" name="Google Shape;490;p56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491" name="Google Shape;491;p56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Additional Resources</a:t>
            </a:r>
            <a:endParaRPr/>
          </a:p>
        </p:txBody>
      </p:sp>
      <p:sp>
        <p:nvSpPr>
          <p:cNvPr id="497" name="Google Shape;497;p57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Docker: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https://www.docker.com/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Docker Docs: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https://docs.docker.com/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Docker Hub: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https://hub.docker.com/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98" name="Google Shape;498;p57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499" name="Google Shape;499;p57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500" name="Google Shape;500;p57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8"/>
          <p:cNvSpPr txBox="1"/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506" name="Google Shape;506;p58"/>
          <p:cNvSpPr txBox="1"/>
          <p:nvPr>
            <p:ph idx="1" type="body"/>
          </p:nvPr>
        </p:nvSpPr>
        <p:spPr>
          <a:xfrm>
            <a:off x="439387" y="1444830"/>
            <a:ext cx="11363923" cy="4731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sz="2800">
                <a:latin typeface="Helvetica Neue"/>
                <a:ea typeface="Helvetica Neue"/>
                <a:cs typeface="Helvetica Neue"/>
                <a:sym typeface="Helvetica Neue"/>
              </a:rPr>
              <a:t>Please fill out the survey: </a:t>
            </a:r>
            <a:r>
              <a:rPr lang="en-US" sz="280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r>
              <a:rPr lang="en-US" sz="2800" u="sng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 sz="2800">
                <a:solidFill>
                  <a:srgbClr val="A5A5A5"/>
                </a:solidFill>
              </a:rPr>
              <a:t> </a:t>
            </a:r>
            <a:r>
              <a:rPr lang="en-US" sz="2800">
                <a:solidFill>
                  <a:srgbClr val="A5A5A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600"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sz="2800">
                <a:latin typeface="Helvetica Neue"/>
                <a:ea typeface="Helvetica Neue"/>
                <a:cs typeface="Helvetica Neue"/>
                <a:sym typeface="Helvetica Neue"/>
              </a:rPr>
              <a:t>Contact information: </a:t>
            </a:r>
            <a:r>
              <a:rPr lang="en-US" sz="2800" u="sng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r>
              <a:rPr lang="en-US" sz="2800">
                <a:solidFill>
                  <a:schemeClr val="accent5"/>
                </a:solidFill>
              </a:rPr>
              <a:t> </a:t>
            </a:r>
            <a:endParaRPr sz="28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sz="2800">
                <a:latin typeface="Helvetica Neue"/>
                <a:ea typeface="Helvetica Neue"/>
                <a:cs typeface="Helvetica Neue"/>
                <a:sym typeface="Helvetica Neue"/>
              </a:rPr>
              <a:t>Slides:</a:t>
            </a:r>
            <a:r>
              <a:rPr lang="en-US" sz="2800"/>
              <a:t> </a:t>
            </a:r>
            <a:r>
              <a:rPr lang="en-US" sz="2800" u="sng">
                <a:solidFill>
                  <a:schemeClr val="hlink"/>
                </a:solidFill>
                <a:hlinkClick r:id="rId5"/>
              </a:rPr>
              <a:t>https://github.com/ResearchComputing/Containers_Spring_2022</a:t>
            </a:r>
            <a:r>
              <a:rPr lang="en-US" sz="2800"/>
              <a:t> </a:t>
            </a:r>
            <a:endParaRPr sz="2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0800" lvl="0" marL="228600" marR="59055" rtl="0" algn="l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  <a:p>
            <a:pPr indent="-50800" lvl="0" marL="228600" marR="59055" rtl="0" algn="l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i="1" sz="2800"/>
          </a:p>
        </p:txBody>
      </p:sp>
      <p:sp>
        <p:nvSpPr>
          <p:cNvPr id="507" name="Google Shape;507;p58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508" name="Google Shape;508;p58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509" name="Google Shape;509;p58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Reproducibility and Research</a:t>
            </a:r>
            <a:endParaRPr/>
          </a:p>
        </p:txBody>
      </p:sp>
      <p:sp>
        <p:nvSpPr>
          <p:cNvPr id="131" name="Google Shape;131;p17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Scientific Software is often challenging to work with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Difficult installation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Low support from the developers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Very outdated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Complex Dependency trees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Because of this </a:t>
            </a:r>
            <a:r>
              <a:rPr lang="en-US"/>
              <a:t>it's</a:t>
            </a:r>
            <a:r>
              <a:rPr lang="en-US"/>
              <a:t> often desired for a software to be repeatable and accurate.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i="1" lang="en-US"/>
              <a:t>But installs are only done once. Why should I care about reproducible applications. </a:t>
            </a:r>
            <a:endParaRPr/>
          </a:p>
        </p:txBody>
      </p:sp>
      <p:sp>
        <p:nvSpPr>
          <p:cNvPr id="132" name="Google Shape;132;p17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33" name="Google Shape;133;p17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34" name="Google Shape;134;p17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Reproducibility and Research</a:t>
            </a:r>
            <a:endParaRPr/>
          </a:p>
        </p:txBody>
      </p:sp>
      <p:sp>
        <p:nvSpPr>
          <p:cNvPr id="140" name="Google Shape;140;p18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Research is Collaborative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Team members work together to get projects done.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Reproducibility ensures all members of a team can provide productivity towards a project.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Research is Correcting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Research is hard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Academic reviews are commonplace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Someone may wish to accurately reproduce your work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Research is Continuous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You may be working on a single project for a long period of time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What happens in you move, but bring your work to another system?</a:t>
            </a:r>
            <a:endParaRPr/>
          </a:p>
        </p:txBody>
      </p:sp>
      <p:sp>
        <p:nvSpPr>
          <p:cNvPr id="141" name="Google Shape;141;p18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42" name="Google Shape;142;p18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43" name="Google Shape;143;p18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Options for reproducibility</a:t>
            </a:r>
            <a:endParaRPr/>
          </a:p>
        </p:txBody>
      </p:sp>
      <p:sp>
        <p:nvSpPr>
          <p:cNvPr id="149" name="Google Shape;149;p19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Lots of options!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Detailed instructions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Software bundles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Virtual Environments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Python, Anaconda, Spack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But do they really enable accurate reproducibility?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Incorrect installs?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Hardware or OS?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Performance?</a:t>
            </a:r>
            <a:endParaRPr/>
          </a:p>
        </p:txBody>
      </p:sp>
      <p:sp>
        <p:nvSpPr>
          <p:cNvPr id="150" name="Google Shape;150;p19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51" name="Google Shape;151;p19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52" name="Google Shape;152;p19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Containers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8" name="Google Shape;158;p20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 Container is an isolated environment: packaged bundle of libraries, </a:t>
            </a:r>
            <a:r>
              <a:rPr lang="en-US"/>
              <a:t>dependencies,</a:t>
            </a:r>
            <a:r>
              <a:rPr lang="en-US"/>
              <a:t> and files that runs as a process under a host OS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Containers use an application on the host operating system called a Container Manager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Manages operating system and libraries run as containers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Similar to virtual machines, but does not need dedicated CPUs memory or storage</a:t>
            </a:r>
            <a:endParaRPr/>
          </a:p>
          <a:p>
            <a:pPr indent="-101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59" name="Google Shape;159;p20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60" name="Google Shape;160;p20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61" name="Google Shape;161;p20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/>
              <a:t>Virtualization (1)</a:t>
            </a:r>
            <a:endParaRPr/>
          </a:p>
        </p:txBody>
      </p:sp>
      <p:sp>
        <p:nvSpPr>
          <p:cNvPr id="167" name="Google Shape;167;p21"/>
          <p:cNvSpPr txBox="1"/>
          <p:nvPr>
            <p:ph idx="1" type="body"/>
          </p:nvPr>
        </p:nvSpPr>
        <p:spPr>
          <a:xfrm>
            <a:off x="838200" y="1825625"/>
            <a:ext cx="717368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Virtualization is a technology that utilizes software to abstract components of a technology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Common application is Hardware Virtualization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Virtual Machines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Partitions off Memory, CPU, GPU, and Storage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Runs a virtual OS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Runs software on the virtualized machine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i="1" lang="en-US"/>
              <a:t>Examples: VMware, Virtualbox </a:t>
            </a:r>
            <a:endParaRPr i="1"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101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68" name="Google Shape;168;p21"/>
          <p:cNvSpPr txBox="1"/>
          <p:nvPr>
            <p:ph idx="10" type="dt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2/8/2022</a:t>
            </a:r>
            <a:endParaRPr/>
          </a:p>
        </p:txBody>
      </p:sp>
      <p:sp>
        <p:nvSpPr>
          <p:cNvPr id="169" name="Google Shape;169;p21"/>
          <p:cNvSpPr txBox="1"/>
          <p:nvPr>
            <p:ph idx="11" type="ftr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Reproducibility with Docker</a:t>
            </a:r>
            <a:endParaRPr/>
          </a:p>
        </p:txBody>
      </p:sp>
      <p:sp>
        <p:nvSpPr>
          <p:cNvPr id="170" name="Google Shape;170;p21"/>
          <p:cNvSpPr txBox="1"/>
          <p:nvPr>
            <p:ph idx="12" type="sldNum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Chart, bar chart&#10;&#10;Description automatically generated" id="171" name="Google Shape;17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21423" y="1824717"/>
            <a:ext cx="3394981" cy="379639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1"/>
          <p:cNvSpPr txBox="1"/>
          <p:nvPr/>
        </p:nvSpPr>
        <p:spPr>
          <a:xfrm>
            <a:off x="8075839" y="5696109"/>
            <a:ext cx="349901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Material courtesy: M. Cuma, U. Utah</a:t>
            </a:r>
            <a:endParaRPr b="0" i="1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